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9" r:id="rId3"/>
    <p:sldId id="309" r:id="rId4"/>
    <p:sldId id="273" r:id="rId5"/>
    <p:sldId id="295" r:id="rId6"/>
    <p:sldId id="308" r:id="rId7"/>
    <p:sldId id="270" r:id="rId8"/>
  </p:sldIdLst>
  <p:sldSz cx="7561263" cy="10693400"/>
  <p:notesSz cx="7104063" cy="10234613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6C"/>
    <a:srgbClr val="E74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2" autoAdjust="0"/>
    <p:restoredTop sz="89793" autoAdjust="0"/>
  </p:normalViewPr>
  <p:slideViewPr>
    <p:cSldViewPr>
      <p:cViewPr>
        <p:scale>
          <a:sx n="140" d="100"/>
          <a:sy n="140" d="100"/>
        </p:scale>
        <p:origin x="1688" y="-366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1730"/>
          </a:xfrm>
          <a:prstGeom prst="rect">
            <a:avLst/>
          </a:prstGeom>
        </p:spPr>
        <p:txBody>
          <a:bodyPr vert="horz" lIns="94610" tIns="47306" rIns="94610" bIns="47306" rtlCol="0"/>
          <a:lstStyle>
            <a:lvl1pPr algn="l">
              <a:defRPr sz="13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0"/>
          </a:xfrm>
          <a:prstGeom prst="rect">
            <a:avLst/>
          </a:prstGeom>
        </p:spPr>
        <p:txBody>
          <a:bodyPr vert="horz" lIns="94610" tIns="47306" rIns="94610" bIns="47306" rtlCol="0"/>
          <a:lstStyle>
            <a:lvl1pPr algn="r">
              <a:defRPr sz="1300"/>
            </a:lvl1pPr>
          </a:lstStyle>
          <a:p>
            <a:fld id="{BBD3D541-F6D9-4D3D-9D33-78E5A1384B00}" type="datetimeFigureOut">
              <a:rPr lang="es-ES_tradnl" smtClean="0"/>
              <a:t>17/3/21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5513" y="768350"/>
            <a:ext cx="27130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10" tIns="47306" rIns="94610" bIns="47306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407" y="4861443"/>
            <a:ext cx="5683250" cy="4605577"/>
          </a:xfrm>
          <a:prstGeom prst="rect">
            <a:avLst/>
          </a:prstGeom>
        </p:spPr>
        <p:txBody>
          <a:bodyPr vert="horz" lIns="94610" tIns="47306" rIns="94610" bIns="4730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1730"/>
          </a:xfrm>
          <a:prstGeom prst="rect">
            <a:avLst/>
          </a:prstGeom>
        </p:spPr>
        <p:txBody>
          <a:bodyPr vert="horz" lIns="94610" tIns="47306" rIns="94610" bIns="47306" rtlCol="0" anchor="b"/>
          <a:lstStyle>
            <a:lvl1pPr algn="l">
              <a:defRPr sz="13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992" y="9721108"/>
            <a:ext cx="3078427" cy="511730"/>
          </a:xfrm>
          <a:prstGeom prst="rect">
            <a:avLst/>
          </a:prstGeom>
        </p:spPr>
        <p:txBody>
          <a:bodyPr vert="horz" lIns="94610" tIns="47306" rIns="94610" bIns="47306" rtlCol="0" anchor="b"/>
          <a:lstStyle>
            <a:lvl1pPr algn="r">
              <a:defRPr sz="1300"/>
            </a:lvl1pPr>
          </a:lstStyle>
          <a:p>
            <a:fld id="{655BB66C-375E-4BEB-97D7-8DB9C5853CC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4830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BB66C-375E-4BEB-97D7-8DB9C5853CC4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3413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BB66C-375E-4BEB-97D7-8DB9C5853CC4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2672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BB66C-375E-4BEB-97D7-8DB9C5853CC4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57814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BB66C-375E-4BEB-97D7-8DB9C5853CC4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3573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5C56-83E9-48F0-8003-60E9ABE357F6}" type="datetimeFigureOut">
              <a:rPr lang="es-ES_tradnl" smtClean="0"/>
              <a:t>17/3/21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318-8EC2-4616-9529-2E8B3A74122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1751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5C56-83E9-48F0-8003-60E9ABE357F6}" type="datetimeFigureOut">
              <a:rPr lang="es-ES_tradnl" smtClean="0"/>
              <a:t>17/3/21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318-8EC2-4616-9529-2E8B3A74122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358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5C56-83E9-48F0-8003-60E9ABE357F6}" type="datetimeFigureOut">
              <a:rPr lang="es-ES_tradnl" smtClean="0"/>
              <a:t>17/3/21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318-8EC2-4616-9529-2E8B3A74122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300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5C56-83E9-48F0-8003-60E9ABE357F6}" type="datetimeFigureOut">
              <a:rPr lang="es-ES_tradnl" smtClean="0"/>
              <a:t>17/3/21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318-8EC2-4616-9529-2E8B3A74122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8698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5C56-83E9-48F0-8003-60E9ABE357F6}" type="datetimeFigureOut">
              <a:rPr lang="es-ES_tradnl" smtClean="0"/>
              <a:t>17/3/21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318-8EC2-4616-9529-2E8B3A74122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374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5C56-83E9-48F0-8003-60E9ABE357F6}" type="datetimeFigureOut">
              <a:rPr lang="es-ES_tradnl" smtClean="0"/>
              <a:t>17/3/21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318-8EC2-4616-9529-2E8B3A74122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161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5C56-83E9-48F0-8003-60E9ABE357F6}" type="datetimeFigureOut">
              <a:rPr lang="es-ES_tradnl" smtClean="0"/>
              <a:t>17/3/21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318-8EC2-4616-9529-2E8B3A74122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4270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5C56-83E9-48F0-8003-60E9ABE357F6}" type="datetimeFigureOut">
              <a:rPr lang="es-ES_tradnl" smtClean="0"/>
              <a:t>17/3/21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318-8EC2-4616-9529-2E8B3A74122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7961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5C56-83E9-48F0-8003-60E9ABE357F6}" type="datetimeFigureOut">
              <a:rPr lang="es-ES_tradnl" smtClean="0"/>
              <a:t>17/3/21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318-8EC2-4616-9529-2E8B3A74122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6381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5C56-83E9-48F0-8003-60E9ABE357F6}" type="datetimeFigureOut">
              <a:rPr lang="es-ES_tradnl" smtClean="0"/>
              <a:t>17/3/21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318-8EC2-4616-9529-2E8B3A74122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915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5C56-83E9-48F0-8003-60E9ABE357F6}" type="datetimeFigureOut">
              <a:rPr lang="es-ES_tradnl" smtClean="0"/>
              <a:t>17/3/21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318-8EC2-4616-9529-2E8B3A74122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522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55C56-83E9-48F0-8003-60E9ABE357F6}" type="datetimeFigureOut">
              <a:rPr lang="es-ES_tradnl" smtClean="0"/>
              <a:t>17/3/21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40318-8EC2-4616-9529-2E8B3A74122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3523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varo.plaza@juandevaldes.es" TargetMode="External"/><Relationship Id="rId2" Type="http://schemas.openxmlformats.org/officeDocument/2006/relationships/hyperlink" Target="mailto:info@escueladesurflacurva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9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tel:+34913063757" TargetMode="External"/><Relationship Id="rId2" Type="http://schemas.openxmlformats.org/officeDocument/2006/relationships/hyperlink" Target="tel:+3491306975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501714"/>
            <a:ext cx="7561264" cy="519168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5" name="4 CuadroTexto"/>
          <p:cNvSpPr txBox="1"/>
          <p:nvPr/>
        </p:nvSpPr>
        <p:spPr>
          <a:xfrm>
            <a:off x="540271" y="5706740"/>
            <a:ext cx="619268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>
                <a:solidFill>
                  <a:schemeClr val="bg1"/>
                </a:solidFill>
              </a:rPr>
              <a:t>CAMPAMENTO DE VERANO BUSTARVIEJO 2021</a:t>
            </a:r>
          </a:p>
          <a:p>
            <a:endParaRPr lang="es-ES_tradnl" sz="2800" dirty="0">
              <a:solidFill>
                <a:schemeClr val="bg1"/>
              </a:solidFill>
            </a:endParaRPr>
          </a:p>
          <a:p>
            <a:endParaRPr lang="es-ES_tradnl" sz="2800" dirty="0">
              <a:solidFill>
                <a:schemeClr val="bg1"/>
              </a:solidFill>
            </a:endParaRPr>
          </a:p>
          <a:p>
            <a:r>
              <a:rPr lang="es-ES_tradnl" sz="2800" dirty="0">
                <a:solidFill>
                  <a:schemeClr val="bg1"/>
                </a:solidFill>
              </a:rPr>
              <a:t>Bustarviejo (Madrid)</a:t>
            </a:r>
          </a:p>
          <a:p>
            <a:endParaRPr lang="es-ES_tradnl" sz="2800" dirty="0">
              <a:solidFill>
                <a:schemeClr val="bg1"/>
              </a:solidFill>
            </a:endParaRPr>
          </a:p>
          <a:p>
            <a:pPr algn="ctr"/>
            <a:r>
              <a:rPr lang="es-ES" sz="2800" b="1" dirty="0">
                <a:solidFill>
                  <a:schemeClr val="bg1"/>
                </a:solidFill>
              </a:rPr>
              <a:t>Programa 8 días</a:t>
            </a:r>
          </a:p>
          <a:p>
            <a:endParaRPr lang="es-ES_tradnl" sz="2800" dirty="0">
              <a:solidFill>
                <a:schemeClr val="bg1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0" y="8010996"/>
            <a:ext cx="75612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540271" y="9330341"/>
            <a:ext cx="3241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JUAN DE VALDÉS</a:t>
            </a:r>
          </a:p>
          <a:p>
            <a:endParaRPr lang="es-ES" sz="1600" b="1" dirty="0">
              <a:solidFill>
                <a:schemeClr val="bg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0CD9D79-59EB-504E-9E84-FAD183171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727" y="9264097"/>
            <a:ext cx="2840987" cy="125618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5DFCD97-53BE-1643-83F7-2E5AAB10D7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67" y="9264097"/>
            <a:ext cx="1270000" cy="127000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E3854FED-33E5-2B4C-9F84-5016DBD66B8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7" r="3057"/>
          <a:stretch/>
        </p:blipFill>
        <p:spPr>
          <a:xfrm>
            <a:off x="-35793" y="-13784"/>
            <a:ext cx="7597056" cy="55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1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9883204"/>
            <a:ext cx="7561264" cy="81019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/>
              <a:t>T +34 91 306 9750   |   </a:t>
            </a:r>
            <a:r>
              <a:rPr lang="es-ES_tradnl" sz="1200" dirty="0" err="1"/>
              <a:t>info@juandevaldes.com</a:t>
            </a:r>
            <a:r>
              <a:rPr lang="es-ES_tradnl" sz="1200" dirty="0"/>
              <a:t> </a:t>
            </a:r>
          </a:p>
          <a:p>
            <a:pPr algn="ctr"/>
            <a:r>
              <a:rPr lang="es-ES_tradnl" sz="1200" dirty="0"/>
              <a:t> Colegio Juan de Valdés|   </a:t>
            </a:r>
            <a:r>
              <a:rPr lang="es-ES_tradnl" sz="1200" dirty="0" err="1"/>
              <a:t>www.juandevaldes.com</a:t>
            </a:r>
            <a:endParaRPr lang="es-ES_tradnl" dirty="0"/>
          </a:p>
        </p:txBody>
      </p:sp>
      <p:sp>
        <p:nvSpPr>
          <p:cNvPr id="10" name="9 CuadroTexto"/>
          <p:cNvSpPr txBox="1"/>
          <p:nvPr/>
        </p:nvSpPr>
        <p:spPr>
          <a:xfrm>
            <a:off x="180231" y="4770636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ES_tradnl" b="1" i="1" dirty="0">
              <a:solidFill>
                <a:srgbClr val="E74439"/>
              </a:solidFill>
            </a:endParaRPr>
          </a:p>
          <a:p>
            <a:pPr algn="ctr"/>
            <a:r>
              <a:rPr lang="es-ES_tradnl" b="1" i="1" dirty="0"/>
              <a:t>Organiza: </a:t>
            </a:r>
            <a:r>
              <a:rPr lang="es-ES_tradnl" dirty="0"/>
              <a:t>Colegio Juan de Valdés-Albergue Valle de los Abedules</a:t>
            </a:r>
          </a:p>
          <a:p>
            <a:pPr algn="ctr"/>
            <a:endParaRPr lang="es-ES_tradnl" dirty="0"/>
          </a:p>
          <a:p>
            <a:pPr algn="ctr"/>
            <a:r>
              <a:rPr lang="es-ES_tradnl" b="1" i="1" dirty="0"/>
              <a:t>Fechas</a:t>
            </a:r>
            <a:r>
              <a:rPr lang="es-ES_tradnl" dirty="0"/>
              <a:t>: del 26 junio al 3 de julio 2021</a:t>
            </a:r>
          </a:p>
          <a:p>
            <a:pPr algn="ctr"/>
            <a:br>
              <a:rPr lang="es-ES_tradnl" dirty="0"/>
            </a:br>
            <a:r>
              <a:rPr lang="fr-FR" b="1" i="1" dirty="0"/>
              <a:t>Participantes</a:t>
            </a:r>
            <a:r>
              <a:rPr lang="fr-FR" b="1" dirty="0"/>
              <a:t>:</a:t>
            </a:r>
            <a:r>
              <a:rPr lang="fr-FR" dirty="0"/>
              <a:t> </a:t>
            </a:r>
            <a:r>
              <a:rPr lang="es-ES" dirty="0"/>
              <a:t>Máximo 40 </a:t>
            </a:r>
            <a:r>
              <a:rPr lang="es-ES" dirty="0" err="1"/>
              <a:t>pax</a:t>
            </a:r>
            <a:r>
              <a:rPr lang="es-ES" dirty="0"/>
              <a:t> (pendiente de ampliación)</a:t>
            </a:r>
          </a:p>
          <a:p>
            <a:pPr algn="ctr"/>
            <a:endParaRPr lang="es-ES" dirty="0"/>
          </a:p>
          <a:p>
            <a:pPr algn="ctr"/>
            <a:r>
              <a:rPr lang="es-ES" b="1" dirty="0"/>
              <a:t>Inscripciones: </a:t>
            </a:r>
            <a:r>
              <a:rPr lang="es-ES" dirty="0" err="1"/>
              <a:t>www.juandevaldes.es</a:t>
            </a:r>
            <a:endParaRPr lang="fr-FR" dirty="0"/>
          </a:p>
          <a:p>
            <a:pPr algn="ctr"/>
            <a:endParaRPr lang="es-ES" sz="1600" dirty="0"/>
          </a:p>
          <a:p>
            <a:pPr algn="r"/>
            <a:endParaRPr lang="es-ES_tradnl" sz="1600" dirty="0"/>
          </a:p>
          <a:p>
            <a:endParaRPr lang="es-ES_tradnl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014755" y="1616235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</a:rPr>
              <a:t>Bustarviejo-Madrid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82865" y="830500"/>
            <a:ext cx="636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dirty="0">
                <a:solidFill>
                  <a:srgbClr val="0070C0"/>
                </a:solidFill>
              </a:rPr>
              <a:t>CAMPAMENTO VERANO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815170" y="1458268"/>
            <a:ext cx="58717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582865" y="7866980"/>
            <a:ext cx="590449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i="1" dirty="0"/>
              <a:t>Contacto</a:t>
            </a:r>
            <a:r>
              <a:rPr lang="es-ES_tradnl" sz="2000" dirty="0"/>
              <a:t>: </a:t>
            </a:r>
          </a:p>
          <a:p>
            <a:pPr algn="ctr"/>
            <a:r>
              <a:rPr lang="es-ES_tradnl" sz="2000" dirty="0"/>
              <a:t>Álvaro Plaza de las Heras</a:t>
            </a:r>
          </a:p>
          <a:p>
            <a:pPr algn="ctr"/>
            <a:r>
              <a:rPr lang="es-ES_tradnl" sz="2000" u="sng" dirty="0">
                <a:hlinkClick r:id="rId2"/>
              </a:rPr>
              <a:t>www.juandevaldes.es</a:t>
            </a:r>
          </a:p>
          <a:p>
            <a:pPr algn="ctr"/>
            <a:r>
              <a:rPr lang="es-ES_tradnl" sz="2000" u="sng" dirty="0">
                <a:hlinkClick r:id="rId3"/>
              </a:rPr>
              <a:t>alvaro.plaza@juandevaldes.es</a:t>
            </a:r>
            <a:endParaRPr lang="es-ES_tradnl" sz="2000" u="sng" dirty="0"/>
          </a:p>
          <a:p>
            <a:pPr algn="ctr"/>
            <a:endParaRPr lang="es-ES_tradn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6A70F25-7AE6-7B42-8F40-26DD98FEAA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938" y="96233"/>
            <a:ext cx="1346021" cy="59516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1B1D958-F40A-9047-9885-D91289AB25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751" y="2327342"/>
            <a:ext cx="3390900" cy="240030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EB026864-D0A4-0C44-9A83-8599C63640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75" y="95010"/>
            <a:ext cx="909960" cy="90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3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022108"/>
            <a:ext cx="756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dirty="0">
                <a:solidFill>
                  <a:srgbClr val="0070C0"/>
                </a:solidFill>
              </a:rPr>
              <a:t>Programa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03808"/>
              </p:ext>
            </p:extLst>
          </p:nvPr>
        </p:nvGraphicFramePr>
        <p:xfrm>
          <a:off x="0" y="1606882"/>
          <a:ext cx="7561263" cy="9086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1263">
                  <a:extLst>
                    <a:ext uri="{9D8B030D-6E8A-4147-A177-3AD203B41FA5}">
                      <a16:colId xmlns:a16="http://schemas.microsoft.com/office/drawing/2014/main" val="3090345206"/>
                    </a:ext>
                  </a:extLst>
                </a:gridCol>
              </a:tblGrid>
              <a:tr h="90865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2400" kern="1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kern="1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kern="1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kern="1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2400" kern="1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2400" kern="15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kern="150" baseline="0" dirty="0">
                          <a:effectLst/>
                        </a:rPr>
                        <a:t>8</a:t>
                      </a:r>
                      <a:r>
                        <a:rPr lang="fr-FR" sz="1800" kern="150" baseline="0" dirty="0">
                          <a:effectLst/>
                        </a:rPr>
                        <a:t> </a:t>
                      </a:r>
                      <a:r>
                        <a:rPr lang="fr-FR" sz="1800" kern="150" baseline="0" dirty="0" err="1">
                          <a:effectLst/>
                        </a:rPr>
                        <a:t>días</a:t>
                      </a:r>
                      <a:r>
                        <a:rPr lang="fr-FR" sz="1800" kern="150" baseline="0" dirty="0">
                          <a:effectLst/>
                        </a:rPr>
                        <a:t>/7 noches en pensión completa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kern="150" baseline="0" dirty="0">
                          <a:effectLst/>
                        </a:rPr>
                        <a:t> </a:t>
                      </a:r>
                      <a:r>
                        <a:rPr lang="es-ES" sz="1400" kern="150" baseline="0" dirty="0">
                          <a:effectLst/>
                        </a:rPr>
                        <a:t>Albergue Valle de los Abedules</a:t>
                      </a:r>
                      <a:endParaRPr lang="fr-FR" sz="1400" kern="150" baseline="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kern="150" dirty="0">
                          <a:effectLst/>
                        </a:rPr>
                        <a:t>+</a:t>
                      </a:r>
                      <a:r>
                        <a:rPr lang="fr-FR" sz="1800" kern="150" baseline="0" dirty="0">
                          <a:effectLst/>
                        </a:rPr>
                        <a:t> </a:t>
                      </a:r>
                      <a:r>
                        <a:rPr lang="fr-FR" sz="1800" kern="150" baseline="0" dirty="0" err="1">
                          <a:effectLst/>
                        </a:rPr>
                        <a:t>Actividades</a:t>
                      </a:r>
                      <a:r>
                        <a:rPr lang="fr-FR" sz="1800" kern="150" baseline="0" dirty="0">
                          <a:effectLst/>
                        </a:rPr>
                        <a:t> </a:t>
                      </a:r>
                      <a:r>
                        <a:rPr lang="fr-FR" sz="1800" kern="150" baseline="0" dirty="0" err="1">
                          <a:effectLst/>
                        </a:rPr>
                        <a:t>piragua</a:t>
                      </a:r>
                      <a:endParaRPr lang="fr-FR" sz="1800" kern="1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kern="150" dirty="0">
                          <a:effectLst/>
                        </a:rPr>
                        <a:t>+ </a:t>
                      </a:r>
                      <a:r>
                        <a:rPr lang="es-ES" sz="1800" kern="150" dirty="0">
                          <a:effectLst/>
                        </a:rPr>
                        <a:t>Actividades </a:t>
                      </a:r>
                      <a:r>
                        <a:rPr lang="es-ES" sz="1800" kern="150" dirty="0" err="1">
                          <a:effectLst/>
                        </a:rPr>
                        <a:t>multiaventura</a:t>
                      </a:r>
                      <a:endParaRPr lang="es-ES" sz="1800" kern="1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kern="150" dirty="0">
                          <a:effectLst/>
                        </a:rPr>
                        <a:t>+ </a:t>
                      </a:r>
                      <a:r>
                        <a:rPr lang="es-ES" sz="1800" kern="150" dirty="0">
                          <a:effectLst/>
                        </a:rPr>
                        <a:t>Piscina</a:t>
                      </a:r>
                      <a:endParaRPr lang="es-ES" sz="1800" kern="150" baseline="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kern="150" baseline="0" dirty="0">
                          <a:effectLst/>
                        </a:rPr>
                        <a:t>+ Veladas todos los días</a:t>
                      </a:r>
                      <a:endParaRPr lang="fr-FR" sz="1800" kern="1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kern="150" baseline="0" dirty="0">
                          <a:effectLst/>
                        </a:rPr>
                        <a:t>+ </a:t>
                      </a:r>
                      <a:r>
                        <a:rPr lang="fr-FR" sz="1800" kern="150" baseline="0" dirty="0" err="1">
                          <a:effectLst/>
                        </a:rPr>
                        <a:t>Salida</a:t>
                      </a:r>
                      <a:r>
                        <a:rPr lang="fr-FR" sz="1800" kern="150" baseline="0" dirty="0">
                          <a:effectLst/>
                        </a:rPr>
                        <a:t> </a:t>
                      </a:r>
                      <a:r>
                        <a:rPr lang="fr-FR" sz="1800" kern="150" baseline="0" dirty="0" err="1">
                          <a:effectLst/>
                        </a:rPr>
                        <a:t>nocturna</a:t>
                      </a:r>
                      <a:r>
                        <a:rPr lang="fr-FR" sz="1800" kern="150" baseline="0" dirty="0">
                          <a:effectLst/>
                        </a:rPr>
                        <a:t> -</a:t>
                      </a:r>
                      <a:r>
                        <a:rPr lang="fr-FR" sz="1800" kern="150" baseline="0" dirty="0" err="1">
                          <a:effectLst/>
                        </a:rPr>
                        <a:t>senderismo</a:t>
                      </a:r>
                      <a:endParaRPr lang="fr-FR" sz="1800" kern="150" baseline="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kern="150" baseline="0" dirty="0">
                          <a:effectLst/>
                        </a:rPr>
                        <a:t>+Transporte Bus Madrid-Bustarviejo-Madrid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800" kern="150" baseline="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kern="150" dirty="0">
                          <a:effectLst/>
                        </a:rPr>
                        <a:t>TOTAL OFERTA = 455€/ALUMNO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800" kern="1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800" kern="1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596890" algn="l"/>
                        </a:tabLst>
                      </a:pPr>
                      <a:endParaRPr lang="es-ES" sz="2000" kern="15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073278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id="{F268913B-5F54-8A45-8CDC-54B53BB73C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579" y="252409"/>
            <a:ext cx="1346021" cy="59516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DC5EFC2-6B81-2441-8F38-BEA1FD4AE6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75" y="95010"/>
            <a:ext cx="909960" cy="90996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5841978-EBBF-7845-B6B8-D50C9E968C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981" y="2106340"/>
            <a:ext cx="35433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3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22370" y="1026220"/>
            <a:ext cx="6552728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err="1">
                <a:solidFill>
                  <a:schemeClr val="bg1"/>
                </a:solidFill>
              </a:rPr>
              <a:t>Multi</a:t>
            </a:r>
            <a:r>
              <a:rPr lang="es-ES_tradnl" sz="2000" b="1" dirty="0">
                <a:solidFill>
                  <a:schemeClr val="bg1"/>
                </a:solidFill>
              </a:rPr>
              <a:t> Aventura y Naturaleza</a:t>
            </a:r>
            <a:endParaRPr lang="es-ES_tradnl" sz="2000" b="1" baseline="30000" dirty="0">
              <a:solidFill>
                <a:schemeClr val="bg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68263" y="7229941"/>
            <a:ext cx="994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b="1" dirty="0">
                <a:solidFill>
                  <a:schemeClr val="bg1"/>
                </a:solidFill>
              </a:rPr>
              <a:t>Centro Botín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540271" y="3652120"/>
            <a:ext cx="142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b="1" dirty="0">
                <a:solidFill>
                  <a:schemeClr val="bg1"/>
                </a:solidFill>
              </a:rPr>
              <a:t>Bahía de Santander</a:t>
            </a:r>
          </a:p>
        </p:txBody>
      </p:sp>
      <p:sp>
        <p:nvSpPr>
          <p:cNvPr id="19" name="3 Rectángulo"/>
          <p:cNvSpPr/>
          <p:nvPr/>
        </p:nvSpPr>
        <p:spPr>
          <a:xfrm>
            <a:off x="0" y="9907123"/>
            <a:ext cx="7561264" cy="779843"/>
          </a:xfrm>
          <a:prstGeom prst="rect">
            <a:avLst/>
          </a:prstGeom>
          <a:solidFill>
            <a:srgbClr val="003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/>
              <a:t>T +34 942 509 100   |   info@escueladesurflacurva.com </a:t>
            </a:r>
          </a:p>
          <a:p>
            <a:pPr algn="ctr"/>
            <a:r>
              <a:rPr lang="es-ES_tradnl" sz="1200" dirty="0"/>
              <a:t> C/Puente, 1 Loredo - Cantabria   |   www.escueladesurflacurva.com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68263" y="1764557"/>
            <a:ext cx="35024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/>
              <a:t>Nuestro campamento de verano por excelencia. En un entorno inigualable, rodeado de más de 25.000 m² de zonas verdes podrás disfrutar de un viaje de aventura en la naturaleza, donde los participantes podrán superar sus límites.</a:t>
            </a:r>
            <a:endParaRPr lang="es-ES" dirty="0"/>
          </a:p>
          <a:p>
            <a:pPr algn="just"/>
            <a:r>
              <a:rPr lang="fr-FR" dirty="0"/>
              <a:t> </a:t>
            </a:r>
            <a:endParaRPr lang="es-ES" dirty="0"/>
          </a:p>
          <a:p>
            <a:pPr algn="just"/>
            <a:r>
              <a:rPr lang="fr-FR" dirty="0"/>
              <a:t> 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140670" y="5598725"/>
            <a:ext cx="326478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/>
              <a:t> Nuestro equipo de monitores ofrece la máxima seguridad, para que los participantes lo pasen en grande.</a:t>
            </a:r>
            <a:r>
              <a:rPr lang="fr-FR" sz="2000" dirty="0"/>
              <a:t> </a:t>
            </a:r>
          </a:p>
          <a:p>
            <a:pPr algn="just"/>
            <a:r>
              <a:rPr lang="fr-FR" sz="2000" dirty="0"/>
              <a:t>Los responsables </a:t>
            </a:r>
            <a:r>
              <a:rPr lang="fr-FR" sz="2000" dirty="0" err="1"/>
              <a:t>del</a:t>
            </a:r>
            <a:r>
              <a:rPr lang="fr-FR" sz="2000" dirty="0"/>
              <a:t> </a:t>
            </a:r>
            <a:r>
              <a:rPr lang="fr-FR" sz="2000" dirty="0" err="1"/>
              <a:t>campamento</a:t>
            </a:r>
            <a:r>
              <a:rPr lang="fr-FR" sz="2000" dirty="0"/>
              <a:t> son </a:t>
            </a:r>
            <a:r>
              <a:rPr lang="fr-FR" sz="2000" dirty="0" err="1"/>
              <a:t>profesores</a:t>
            </a:r>
            <a:r>
              <a:rPr lang="fr-FR" sz="2000" dirty="0"/>
              <a:t> </a:t>
            </a:r>
            <a:r>
              <a:rPr lang="fr-FR" sz="2000" dirty="0" err="1"/>
              <a:t>del</a:t>
            </a:r>
            <a:r>
              <a:rPr lang="fr-FR" sz="2000" dirty="0"/>
              <a:t> </a:t>
            </a:r>
            <a:r>
              <a:rPr lang="fr-FR" sz="2000" dirty="0" err="1"/>
              <a:t>colegio</a:t>
            </a:r>
            <a:r>
              <a:rPr lang="fr-FR" sz="2000" dirty="0"/>
              <a:t>.</a:t>
            </a:r>
            <a:endParaRPr lang="es-ES" dirty="0"/>
          </a:p>
          <a:p>
            <a:endParaRPr lang="es-ES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504FB21E-126E-F24A-A926-417F07A98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430" y="213401"/>
            <a:ext cx="1346021" cy="59516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47520BC-C3FB-9143-8BC9-DBFC204F15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051" y="1818308"/>
            <a:ext cx="3327400" cy="24384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710B15B-51C8-9047-BD5F-9914543F14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13" y="4710786"/>
            <a:ext cx="3812338" cy="2560110"/>
          </a:xfrm>
          <a:prstGeom prst="rect">
            <a:avLst/>
          </a:prstGeom>
        </p:spPr>
      </p:pic>
      <p:sp>
        <p:nvSpPr>
          <p:cNvPr id="20" name="3 Rectángulo">
            <a:extLst>
              <a:ext uri="{FF2B5EF4-FFF2-40B4-BE49-F238E27FC236}">
                <a16:creationId xmlns:a16="http://schemas.microsoft.com/office/drawing/2014/main" id="{936F67E2-E1FE-E743-A453-F6545739265C}"/>
              </a:ext>
            </a:extLst>
          </p:cNvPr>
          <p:cNvSpPr/>
          <p:nvPr/>
        </p:nvSpPr>
        <p:spPr>
          <a:xfrm>
            <a:off x="0" y="9883204"/>
            <a:ext cx="7561264" cy="81019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/>
              <a:t>T +34 91 306 9750   |   </a:t>
            </a:r>
            <a:r>
              <a:rPr lang="es-ES_tradnl" sz="1200" dirty="0" err="1"/>
              <a:t>info@juandevaldes.com</a:t>
            </a:r>
            <a:r>
              <a:rPr lang="es-ES_tradnl" sz="1200" dirty="0"/>
              <a:t> </a:t>
            </a:r>
          </a:p>
          <a:p>
            <a:pPr algn="ctr"/>
            <a:r>
              <a:rPr lang="es-ES_tradnl" sz="1200" dirty="0"/>
              <a:t> Colegio Juan de Valdés|   </a:t>
            </a:r>
            <a:r>
              <a:rPr lang="es-ES_tradnl" sz="1200" dirty="0" err="1"/>
              <a:t>www.juandevaldes.com</a:t>
            </a:r>
            <a:endParaRPr lang="es-ES_tradnl" dirty="0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C47D6485-12FC-994B-96F0-A303F21537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75" y="95010"/>
            <a:ext cx="909960" cy="90996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28E0639-C8F2-A346-880F-49FFAEEC92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7336135"/>
            <a:ext cx="3502449" cy="231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22370" y="954212"/>
            <a:ext cx="6552728" cy="5338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_tradnl" sz="3200" b="1" baseline="30000" dirty="0">
                <a:solidFill>
                  <a:schemeClr val="bg1"/>
                </a:solidFill>
              </a:rPr>
              <a:t>ACTIVIDADES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540271" y="3652120"/>
            <a:ext cx="142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b="1" dirty="0">
                <a:solidFill>
                  <a:schemeClr val="bg1"/>
                </a:solidFill>
              </a:rPr>
              <a:t>Bahía de Santander</a:t>
            </a:r>
          </a:p>
        </p:txBody>
      </p:sp>
      <p:sp>
        <p:nvSpPr>
          <p:cNvPr id="19" name="3 Rectángulo"/>
          <p:cNvSpPr/>
          <p:nvPr/>
        </p:nvSpPr>
        <p:spPr>
          <a:xfrm>
            <a:off x="12143" y="9883204"/>
            <a:ext cx="7561264" cy="810196"/>
          </a:xfrm>
          <a:prstGeom prst="rect">
            <a:avLst/>
          </a:prstGeom>
          <a:solidFill>
            <a:srgbClr val="003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/>
              <a:t>      T +34 942 509 100   |   info@escueladesurflacurva.com </a:t>
            </a:r>
          </a:p>
          <a:p>
            <a:pPr algn="ctr"/>
            <a:r>
              <a:rPr lang="es-ES_tradnl" sz="1200" dirty="0"/>
              <a:t> C/Puente, 1 Loredo - Cantabria   |   www.escueladesurflacurva.com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001528" y="2145753"/>
            <a:ext cx="32393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b="1" dirty="0"/>
              <a:t>ACTIVIDADES</a:t>
            </a:r>
            <a:r>
              <a:rPr lang="es-ES" dirty="0"/>
              <a:t> </a:t>
            </a:r>
            <a:r>
              <a:rPr lang="es-ES" dirty="0" err="1"/>
              <a:t>Tirolina</a:t>
            </a:r>
            <a:r>
              <a:rPr lang="es-ES" dirty="0"/>
              <a:t>, escalada, parque de aventuras, tiro con arco, juegos de orientación, senderismo </a:t>
            </a:r>
          </a:p>
          <a:p>
            <a:pPr lvl="0" algn="just"/>
            <a:endParaRPr lang="es-ES" dirty="0"/>
          </a:p>
          <a:p>
            <a:pPr lvl="0" algn="just"/>
            <a:r>
              <a:rPr lang="es-ES" b="1" dirty="0"/>
              <a:t>ACUÁTICAS </a:t>
            </a:r>
            <a:r>
              <a:rPr lang="es-ES" dirty="0"/>
              <a:t>Piragüismo, piscina, </a:t>
            </a:r>
            <a:r>
              <a:rPr lang="es-ES" dirty="0" err="1"/>
              <a:t>gymkana</a:t>
            </a:r>
            <a:r>
              <a:rPr lang="es-ES" dirty="0"/>
              <a:t> de agua .</a:t>
            </a:r>
          </a:p>
          <a:p>
            <a:pPr lvl="0" algn="just"/>
            <a:endParaRPr lang="es-ES" dirty="0"/>
          </a:p>
          <a:p>
            <a:pPr lvl="0" algn="just"/>
            <a:r>
              <a:rPr lang="es-ES" b="1" dirty="0"/>
              <a:t>VELADAS</a:t>
            </a:r>
            <a:r>
              <a:rPr lang="es-ES" dirty="0"/>
              <a:t> Noche del terror (alternativa cine infantil), discoteca infantil, juegos con linternas, vivac (según edades).</a:t>
            </a:r>
            <a:r>
              <a:rPr lang="fr-FR" dirty="0"/>
              <a:t> </a:t>
            </a:r>
            <a:endParaRPr lang="es-ES" dirty="0"/>
          </a:p>
          <a:p>
            <a:pPr algn="just"/>
            <a:r>
              <a:rPr lang="fr-FR" dirty="0"/>
              <a:t> </a:t>
            </a:r>
            <a:endParaRPr lang="es-ES" dirty="0"/>
          </a:p>
          <a:p>
            <a:pPr algn="just"/>
            <a:r>
              <a:rPr lang="fr-FR" dirty="0"/>
              <a:t> 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59775" y="4961909"/>
            <a:ext cx="3166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dirty="0"/>
              <a:t>Disfruta de nuestras instalaciones en la sierra norte de Madrid, a solo 45 minutos de la capital y en un entorno inmejorable en plena sierra de Guadarrama en el municipio de </a:t>
            </a:r>
            <a:r>
              <a:rPr lang="es-ES" dirty="0" err="1"/>
              <a:t>Bustarviejo</a:t>
            </a:r>
            <a:r>
              <a:rPr lang="es-ES" dirty="0"/>
              <a:t>.</a:t>
            </a:r>
          </a:p>
          <a:p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B89FE945-CAFE-0445-AFD0-24F2CACDC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887" y="162124"/>
            <a:ext cx="1346021" cy="595162"/>
          </a:xfrm>
          <a:prstGeom prst="rect">
            <a:avLst/>
          </a:prstGeom>
        </p:spPr>
      </p:pic>
      <p:sp>
        <p:nvSpPr>
          <p:cNvPr id="17" name="3 Rectángulo">
            <a:extLst>
              <a:ext uri="{FF2B5EF4-FFF2-40B4-BE49-F238E27FC236}">
                <a16:creationId xmlns:a16="http://schemas.microsoft.com/office/drawing/2014/main" id="{D3D5BAD4-49E9-6949-9BA7-FBF6DF858A77}"/>
              </a:ext>
            </a:extLst>
          </p:cNvPr>
          <p:cNvSpPr/>
          <p:nvPr/>
        </p:nvSpPr>
        <p:spPr>
          <a:xfrm>
            <a:off x="0" y="9883204"/>
            <a:ext cx="7561264" cy="81019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/>
              <a:t>T +34 91 306 9750   |   </a:t>
            </a:r>
            <a:r>
              <a:rPr lang="es-ES_tradnl" sz="1200" dirty="0" err="1"/>
              <a:t>info@juandevaldes.com</a:t>
            </a:r>
            <a:r>
              <a:rPr lang="es-ES_tradnl" sz="1200" dirty="0"/>
              <a:t> </a:t>
            </a:r>
          </a:p>
          <a:p>
            <a:pPr algn="ctr"/>
            <a:r>
              <a:rPr lang="es-ES_tradnl" sz="1200" dirty="0"/>
              <a:t> Colegio Juan de Valdés|   </a:t>
            </a:r>
            <a:r>
              <a:rPr lang="es-ES_tradnl" sz="1200" dirty="0" err="1"/>
              <a:t>www.juandevaldes.com</a:t>
            </a:r>
            <a:endParaRPr lang="es-ES_tradnl" dirty="0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95754E2E-E048-5748-BB9D-23937FC345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75" y="95010"/>
            <a:ext cx="909960" cy="90996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B777F21-70FB-2745-BCBE-1DC384A45C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36" y="2351698"/>
            <a:ext cx="3637221" cy="2420405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2F930D28-9E8B-5745-9D97-CB0E023CB8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528" y="6083847"/>
            <a:ext cx="3289300" cy="246380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0192E498-B7E9-4D4B-8953-6FF9DDED37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07" y="7141023"/>
            <a:ext cx="2853985" cy="189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023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22370" y="1170236"/>
            <a:ext cx="6552728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solidFill>
                  <a:schemeClr val="bg1"/>
                </a:solidFill>
              </a:rPr>
              <a:t>INSTALACIONES</a:t>
            </a:r>
            <a:endParaRPr lang="es-ES_tradnl" sz="2000" b="1" baseline="30000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05462" y="2344422"/>
            <a:ext cx="32751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Alojamiento en cabañas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Zonas deportivas: cancha de fútbol, baloncesto, piscina, parque de cuerdas, rocódromo, </a:t>
            </a:r>
            <a:r>
              <a:rPr lang="es-ES" dirty="0" err="1"/>
              <a:t>tirolina</a:t>
            </a:r>
            <a:r>
              <a:rPr lang="es-ES" dirty="0"/>
              <a:t>.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25.000 m² de zonas ajardinadas y arboladas. </a:t>
            </a:r>
          </a:p>
          <a:p>
            <a:pPr algn="just"/>
            <a:endParaRPr lang="es-ES" dirty="0"/>
          </a:p>
          <a:p>
            <a:pPr algn="just"/>
            <a:r>
              <a:rPr lang="es-ES" b="1" dirty="0"/>
              <a:t>Cocina propia </a:t>
            </a:r>
            <a:r>
              <a:rPr lang="es-ES" dirty="0"/>
              <a:t>y salón comedor cubierto. </a:t>
            </a:r>
          </a:p>
        </p:txBody>
      </p:sp>
      <p:sp>
        <p:nvSpPr>
          <p:cNvPr id="11" name="3 Rectángulo"/>
          <p:cNvSpPr/>
          <p:nvPr/>
        </p:nvSpPr>
        <p:spPr>
          <a:xfrm>
            <a:off x="12143" y="9883204"/>
            <a:ext cx="7561264" cy="810196"/>
          </a:xfrm>
          <a:prstGeom prst="rect">
            <a:avLst/>
          </a:prstGeom>
          <a:solidFill>
            <a:srgbClr val="003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/>
              <a:t>T +34 942 509 100   |   info@escueladesurflacurva.com </a:t>
            </a:r>
          </a:p>
          <a:p>
            <a:pPr algn="ctr"/>
            <a:r>
              <a:rPr lang="es-ES_tradnl" sz="1200" dirty="0"/>
              <a:t> C/Puente, 1 Loredo - Cantabria   |   www.escueladesurflacurva.com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11F27468-4023-F045-A19A-4B770F6068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879" y="249564"/>
            <a:ext cx="1346021" cy="595162"/>
          </a:xfrm>
          <a:prstGeom prst="rect">
            <a:avLst/>
          </a:prstGeom>
        </p:spPr>
      </p:pic>
      <p:sp>
        <p:nvSpPr>
          <p:cNvPr id="14" name="3 Rectángulo">
            <a:extLst>
              <a:ext uri="{FF2B5EF4-FFF2-40B4-BE49-F238E27FC236}">
                <a16:creationId xmlns:a16="http://schemas.microsoft.com/office/drawing/2014/main" id="{CD5D46C6-2022-3647-BB87-93E39BAE026F}"/>
              </a:ext>
            </a:extLst>
          </p:cNvPr>
          <p:cNvSpPr/>
          <p:nvPr/>
        </p:nvSpPr>
        <p:spPr>
          <a:xfrm>
            <a:off x="0" y="9883204"/>
            <a:ext cx="7561264" cy="81019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/>
              <a:t>T +34 91 306 9750   |   </a:t>
            </a:r>
            <a:r>
              <a:rPr lang="es-ES_tradnl" sz="1200" dirty="0" err="1"/>
              <a:t>info@juandevaldes.com</a:t>
            </a:r>
            <a:r>
              <a:rPr lang="es-ES_tradnl" sz="1200" dirty="0"/>
              <a:t> </a:t>
            </a:r>
          </a:p>
          <a:p>
            <a:pPr algn="ctr"/>
            <a:r>
              <a:rPr lang="es-ES_tradnl" sz="1200" dirty="0"/>
              <a:t> Colegio Juan de Valdés|   </a:t>
            </a:r>
            <a:r>
              <a:rPr lang="es-ES_tradnl" sz="1200" dirty="0" err="1"/>
              <a:t>www.juandevaldes.com</a:t>
            </a:r>
            <a:endParaRPr lang="es-ES_tradnl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D81F90B9-1271-B542-A803-DC04C24A79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75" y="95010"/>
            <a:ext cx="909960" cy="90996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34C5723-449E-3840-89E4-2D16492687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671" y="2621523"/>
            <a:ext cx="2736304" cy="204958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36A77B6C-C8AA-F549-89EC-FEB88F7128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322" y="5908062"/>
            <a:ext cx="4717557" cy="313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1" y="6480720"/>
            <a:ext cx="7561264" cy="42665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7" name="AutoShape 5" descr="Resultado de imagen de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9" name="AutoShape 7" descr="Resultado de imagen de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0" name="AutoShape 15" descr="Resultado de imagen de instagra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1" name="AutoShape 17" descr="Resultado de imagen de instagram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" name="41 CuadroTexto"/>
          <p:cNvSpPr txBox="1"/>
          <p:nvPr/>
        </p:nvSpPr>
        <p:spPr>
          <a:xfrm>
            <a:off x="612775" y="6633120"/>
            <a:ext cx="619268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chemeClr val="bg1"/>
                </a:solidFill>
              </a:rPr>
              <a:t>Colegio Juan de Valdés</a:t>
            </a:r>
            <a:br>
              <a:rPr lang="es-ES" sz="4400" dirty="0">
                <a:solidFill>
                  <a:schemeClr val="bg1"/>
                </a:solidFill>
              </a:rPr>
            </a:br>
            <a:r>
              <a:rPr lang="es-ES" sz="3200" dirty="0">
                <a:solidFill>
                  <a:schemeClr val="bg1"/>
                </a:solidFill>
              </a:rPr>
              <a:t> Avda. de </a:t>
            </a:r>
            <a:r>
              <a:rPr lang="es-ES" sz="3200" dirty="0" err="1">
                <a:solidFill>
                  <a:schemeClr val="bg1"/>
                </a:solidFill>
              </a:rPr>
              <a:t>Canillejas</a:t>
            </a:r>
            <a:r>
              <a:rPr lang="es-ES" sz="3200" dirty="0">
                <a:solidFill>
                  <a:schemeClr val="bg1"/>
                </a:solidFill>
              </a:rPr>
              <a:t> a </a:t>
            </a:r>
            <a:r>
              <a:rPr lang="es-ES" sz="3200" dirty="0" err="1">
                <a:solidFill>
                  <a:schemeClr val="bg1"/>
                </a:solidFill>
              </a:rPr>
              <a:t>Vicálvaro</a:t>
            </a:r>
            <a:r>
              <a:rPr lang="es-ES" sz="3200" dirty="0">
                <a:solidFill>
                  <a:schemeClr val="bg1"/>
                </a:solidFill>
              </a:rPr>
              <a:t>, 135.</a:t>
            </a:r>
            <a:br>
              <a:rPr lang="es-ES" sz="4400" dirty="0">
                <a:solidFill>
                  <a:schemeClr val="bg1"/>
                </a:solidFill>
              </a:rPr>
            </a:br>
            <a:r>
              <a:rPr lang="es-ES" sz="3200" dirty="0">
                <a:solidFill>
                  <a:schemeClr val="bg1"/>
                </a:solidFill>
              </a:rPr>
              <a:t>28022 - Madrid</a:t>
            </a:r>
            <a:br>
              <a:rPr lang="es-ES" sz="4400" dirty="0">
                <a:solidFill>
                  <a:schemeClr val="bg1"/>
                </a:solidFill>
              </a:rPr>
            </a:br>
            <a:r>
              <a:rPr lang="es-ES" sz="3200" dirty="0">
                <a:solidFill>
                  <a:schemeClr val="bg1"/>
                </a:solidFill>
              </a:rPr>
              <a:t> </a:t>
            </a:r>
            <a:r>
              <a:rPr lang="es-ES" sz="3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91 306 97 50</a:t>
            </a:r>
            <a:r>
              <a:rPr lang="es-ES" sz="3200" dirty="0">
                <a:solidFill>
                  <a:schemeClr val="bg1"/>
                </a:solidFill>
              </a:rPr>
              <a:t> y </a:t>
            </a:r>
            <a:r>
              <a:rPr lang="es-ES" sz="3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91 306 37 57</a:t>
            </a:r>
            <a:endParaRPr lang="es-ES_tradnl" sz="4400" dirty="0">
              <a:solidFill>
                <a:schemeClr val="bg1"/>
              </a:solidFill>
            </a:endParaRPr>
          </a:p>
          <a:p>
            <a:pPr algn="ctr"/>
            <a:endParaRPr lang="es-ES_tradnl" dirty="0">
              <a:solidFill>
                <a:schemeClr val="bg1"/>
              </a:solidFill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5B95016B-76FA-6B45-8647-6BF7A50D8C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098" y="928321"/>
            <a:ext cx="4781310" cy="211412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32406D2-4860-D242-AAF6-84ADF565E9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633" y="2945161"/>
            <a:ext cx="3430240" cy="343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048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9139</TotalTime>
  <Words>532</Words>
  <Application>Microsoft Macintosh PowerPoint</Application>
  <PresentationFormat>Personalizado</PresentationFormat>
  <Paragraphs>84</Paragraphs>
  <Slides>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Espinosa</dc:creator>
  <cp:lastModifiedBy>Microsoft Office User</cp:lastModifiedBy>
  <cp:revision>401</cp:revision>
  <cp:lastPrinted>2021-01-28T17:16:46Z</cp:lastPrinted>
  <dcterms:created xsi:type="dcterms:W3CDTF">2018-08-02T10:29:38Z</dcterms:created>
  <dcterms:modified xsi:type="dcterms:W3CDTF">2021-03-17T08:34:38Z</dcterms:modified>
</cp:coreProperties>
</file>